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6"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81"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82"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83"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84" name="PlaceHolder 5"/>
          <p:cNvSpPr>
            <a:spLocks noGrp="1"/>
          </p:cNvSpPr>
          <p:nvPr>
            <p:ph type="sldNum"/>
          </p:nvPr>
        </p:nvSpPr>
        <p:spPr>
          <a:xfrm>
            <a:off x="4278960" y="10157400"/>
            <a:ext cx="3280680" cy="534240"/>
          </a:xfrm>
          <a:prstGeom prst="rect">
            <a:avLst/>
          </a:prstGeom>
        </p:spPr>
        <p:txBody>
          <a:bodyPr lIns="0" tIns="0" rIns="0" bIns="0" anchor="b"/>
          <a:lstStyle/>
          <a:p>
            <a:pPr algn="r"/>
            <a:fld id="{15F8094D-E22D-42F4-BA6C-707A2068F92B}"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body"/>
          </p:nvPr>
        </p:nvSpPr>
        <p:spPr>
          <a:xfrm>
            <a:off x="685800" y="4400640"/>
            <a:ext cx="5485680" cy="359964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125"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5DBDA6E-AA7B-4087-BBAB-F95B6E00E07E}" type="slidenum">
              <a:rPr lang="en-US" sz="1200" b="0" strike="noStrike" spc="-1">
                <a:solidFill>
                  <a:srgbClr val="000000"/>
                </a:solidFill>
                <a:uFill>
                  <a:solidFill>
                    <a:srgbClr val="FFFFFF"/>
                  </a:solidFill>
                </a:uFill>
                <a:latin typeface="Times New Roman"/>
                <a:ea typeface="+mn-ea"/>
              </a:rPr>
              <a:t>6</a:t>
            </a:fld>
            <a:endParaRPr lang="en-US"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pic>
        <p:nvPicPr>
          <p:cNvPr id="34" name="Рисунок 33"/>
          <p:cNvPicPr/>
          <p:nvPr/>
        </p:nvPicPr>
        <p:blipFill>
          <a:blip r:embed="rId2"/>
          <a:stretch/>
        </p:blipFill>
        <p:spPr>
          <a:xfrm>
            <a:off x="3602880" y="1604520"/>
            <a:ext cx="4985280" cy="3977280"/>
          </a:xfrm>
          <a:prstGeom prst="rect">
            <a:avLst/>
          </a:prstGeom>
          <a:ln>
            <a:noFill/>
          </a:ln>
        </p:spPr>
      </p:pic>
      <p:pic>
        <p:nvPicPr>
          <p:cNvPr id="35" name="Рисунок 34"/>
          <p:cNvPicPr/>
          <p:nvPr/>
        </p:nvPicPr>
        <p:blipFill>
          <a:blip r:embed="rId2"/>
          <a:stretch/>
        </p:blipFill>
        <p:spPr>
          <a:xfrm>
            <a:off x="3602880" y="1604520"/>
            <a:ext cx="498528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098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37787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26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10284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5734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963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sz="2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9938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14700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33295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65821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lnSpc>
                <a:spcPct val="100000"/>
              </a:lnSpc>
            </a:pPr>
            <a:fld id="{44BA6984-0B21-48C6-9232-A1E1CEC452E4}" type="datetime">
              <a:rPr lang="en-US" sz="1200" b="0" strike="noStrike" spc="-1" smtClean="0">
                <a:solidFill>
                  <a:srgbClr val="8B8B8B"/>
                </a:solidFill>
                <a:uFill>
                  <a:solidFill>
                    <a:srgbClr val="FFFFFF"/>
                  </a:solidFill>
                </a:uFill>
                <a:latin typeface="Calibri"/>
              </a:rPr>
              <a:t>1/7/2022</a:t>
            </a:fld>
            <a:endParaRPr lang="en-US"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endParaRPr lang="en-US" sz="2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AFA6ECEC-1470-4D3A-9A77-A10265D46A5A}" type="slidenum">
              <a:rPr lang="en-US" sz="1200" b="0" strike="noStrike" spc="-1" smtClean="0">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7162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Calibri"/>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lang="ru-RU" sz="2000" b="0" strike="noStrike" spc="-1">
              <a:solidFill>
                <a:srgbClr val="40404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lstStyle/>
          <a:p>
            <a:pPr>
              <a:lnSpc>
                <a:spcPct val="90000"/>
              </a:lnSpc>
            </a:pPr>
            <a:r>
              <a:rPr lang="ru-RU" sz="4400" b="0" strike="noStrike" spc="-1">
                <a:solidFill>
                  <a:srgbClr val="000000"/>
                </a:solidFill>
                <a:uFill>
                  <a:solidFill>
                    <a:srgbClr val="FFFFFF"/>
                  </a:solidFill>
                </a:uFill>
                <a:latin typeface="Arial"/>
              </a:rPr>
              <a:t>Click to edit the title text format</a:t>
            </a:r>
            <a:endParaRPr lang="ru-RU" sz="4400" b="0" strike="noStrike" spc="-1">
              <a:solidFill>
                <a:srgbClr val="000000"/>
              </a:solidFill>
              <a:uFill>
                <a:solidFill>
                  <a:srgbClr val="FFFFFF"/>
                </a:solidFill>
              </a:uFill>
              <a:latin typeface="Arial"/>
              <a:ea typeface="DejaVu Sans"/>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ru-RU" sz="20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ru-RU" sz="18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009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Рисунок 24"/>
          <p:cNvPicPr/>
          <p:nvPr/>
        </p:nvPicPr>
        <p:blipFill>
          <a:blip r:embed="rId2"/>
          <a:stretch/>
        </p:blipFill>
        <p:spPr>
          <a:xfrm>
            <a:off x="2716920" y="263520"/>
            <a:ext cx="6045480" cy="6026040"/>
          </a:xfrm>
          <a:prstGeom prst="rect">
            <a:avLst/>
          </a:prstGeom>
          <a:ln>
            <a:noFill/>
          </a:ln>
        </p:spPr>
      </p:pic>
      <p:pic>
        <p:nvPicPr>
          <p:cNvPr id="86" name="Рисунок 9"/>
          <p:cNvPicPr/>
          <p:nvPr/>
        </p:nvPicPr>
        <p:blipFill>
          <a:blip r:embed="rId3"/>
          <a:stretch/>
        </p:blipFill>
        <p:spPr>
          <a:xfrm>
            <a:off x="9474840" y="317520"/>
            <a:ext cx="1834200" cy="504720"/>
          </a:xfrm>
          <a:prstGeom prst="rect">
            <a:avLst/>
          </a:prstGeom>
          <a:ln>
            <a:noFill/>
          </a:ln>
        </p:spPr>
      </p:pic>
      <p:pic>
        <p:nvPicPr>
          <p:cNvPr id="87" name="Рисунок 18"/>
          <p:cNvPicPr/>
          <p:nvPr/>
        </p:nvPicPr>
        <p:blipFill>
          <a:blip r:embed="rId4"/>
          <a:stretch/>
        </p:blipFill>
        <p:spPr>
          <a:xfrm>
            <a:off x="4842360" y="5924520"/>
            <a:ext cx="2278800" cy="637920"/>
          </a:xfrm>
          <a:prstGeom prst="rect">
            <a:avLst/>
          </a:prstGeom>
          <a:ln>
            <a:noFill/>
          </a:ln>
        </p:spPr>
      </p:pic>
      <p:pic>
        <p:nvPicPr>
          <p:cNvPr id="88" name="Рисунок 19"/>
          <p:cNvPicPr/>
          <p:nvPr/>
        </p:nvPicPr>
        <p:blipFill>
          <a:blip r:embed="rId5"/>
          <a:stretch/>
        </p:blipFill>
        <p:spPr>
          <a:xfrm>
            <a:off x="1502640" y="5845680"/>
            <a:ext cx="813240" cy="779760"/>
          </a:xfrm>
          <a:prstGeom prst="rect">
            <a:avLst/>
          </a:prstGeom>
          <a:ln>
            <a:noFill/>
          </a:ln>
        </p:spPr>
      </p:pic>
      <p:pic>
        <p:nvPicPr>
          <p:cNvPr id="89" name="Рисунок 20"/>
          <p:cNvPicPr/>
          <p:nvPr/>
        </p:nvPicPr>
        <p:blipFill>
          <a:blip r:embed="rId6"/>
          <a:stretch/>
        </p:blipFill>
        <p:spPr>
          <a:xfrm>
            <a:off x="9383400" y="6059520"/>
            <a:ext cx="1798920" cy="423720"/>
          </a:xfrm>
          <a:prstGeom prst="rect">
            <a:avLst/>
          </a:prstGeom>
          <a:ln>
            <a:noFill/>
          </a:ln>
        </p:spPr>
      </p:pic>
      <p:sp>
        <p:nvSpPr>
          <p:cNvPr id="90" name="CustomShape 1"/>
          <p:cNvSpPr/>
          <p:nvPr/>
        </p:nvSpPr>
        <p:spPr>
          <a:xfrm>
            <a:off x="0" y="2359080"/>
            <a:ext cx="12191760" cy="2028600"/>
          </a:xfrm>
          <a:prstGeom prst="rect">
            <a:avLst/>
          </a:prstGeom>
          <a:solidFill>
            <a:srgbClr val="1691BB">
              <a:alpha val="75000"/>
            </a:srgbClr>
          </a:solidFill>
          <a:ln>
            <a:noFill/>
          </a:ln>
        </p:spPr>
        <p:style>
          <a:lnRef idx="2">
            <a:schemeClr val="accent1">
              <a:shade val="50000"/>
            </a:schemeClr>
          </a:lnRef>
          <a:fillRef idx="1">
            <a:schemeClr val="accent1"/>
          </a:fillRef>
          <a:effectRef idx="0">
            <a:schemeClr val="accent1"/>
          </a:effectRef>
          <a:fontRef idx="minor"/>
        </p:style>
      </p:sp>
      <p:sp>
        <p:nvSpPr>
          <p:cNvPr id="91" name="CustomShape 2"/>
          <p:cNvSpPr/>
          <p:nvPr/>
        </p:nvSpPr>
        <p:spPr>
          <a:xfrm>
            <a:off x="91440" y="2579760"/>
            <a:ext cx="11978640" cy="158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US" sz="4800" b="1" strike="noStrike" spc="-1">
                <a:solidFill>
                  <a:srgbClr val="FFFFFF"/>
                </a:solidFill>
                <a:uFill>
                  <a:solidFill>
                    <a:srgbClr val="FFFFFF"/>
                  </a:solidFill>
                </a:uFill>
                <a:latin typeface="Roboto"/>
                <a:ea typeface="Roboto"/>
              </a:rPr>
              <a:t>QƏRBİ AZƏRBAYCAN YADDAŞI GOMAP.AZ-DA</a:t>
            </a:r>
            <a:endParaRPr lang="en-U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1000"/>
                                  </p:stCondLst>
                                  <p:childTnLst>
                                    <p:set>
                                      <p:cBhvr>
                                        <p:cTn id="6" dur="1" fill="hold">
                                          <p:stCondLst>
                                            <p:cond delay="0"/>
                                          </p:stCondLst>
                                        </p:cTn>
                                        <p:tgtEl>
                                          <p:spTgt spid="91"/>
                                        </p:tgtEl>
                                        <p:attrNameLst>
                                          <p:attrName>style.visibility</p:attrName>
                                        </p:attrNameLst>
                                      </p:cBhvr>
                                      <p:to>
                                        <p:strVal val="visible"/>
                                      </p:to>
                                    </p:set>
                                    <p:animEffect transition="in" filter="fade">
                                      <p:cBhvr additive="repl">
                                        <p:cTn id="7" dur="4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CustomShape 1"/>
          <p:cNvSpPr/>
          <p:nvPr/>
        </p:nvSpPr>
        <p:spPr>
          <a:xfrm>
            <a:off x="585360" y="2018520"/>
            <a:ext cx="10738080" cy="264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000" b="0" strike="noStrike" spc="-1">
                <a:solidFill>
                  <a:srgbClr val="5C5C69"/>
                </a:solidFill>
                <a:uFill>
                  <a:solidFill>
                    <a:srgbClr val="FFFFFF"/>
                  </a:solidFill>
                </a:uFill>
                <a:latin typeface="Roboto"/>
              </a:rPr>
              <a:t>SİNAM şirkəti 2010-ci ildən etibarən, GoMap.Az  portalı üzərindən regionun dəqiq elektron xəritəsini istifadəçilərinə üç dildə təqdim edir.  Hazırda da GoMap.Az komandası elektron xəritə məlumat bazasını durmadan inkişaf etdirir və xəritəni durmadan yeniləyir və portalın funksionallığını genişləndirir.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2000" b="0" strike="noStrike" spc="-1">
                <a:solidFill>
                  <a:srgbClr val="5C5C69"/>
                </a:solidFill>
                <a:uFill>
                  <a:solidFill>
                    <a:srgbClr val="FFFFFF"/>
                  </a:solidFill>
                </a:uFill>
                <a:latin typeface="Roboto"/>
              </a:rPr>
              <a:t>27 sentyabr 2020-ci ildən etibarən Qarabağın müfəssəl xəritəsi portala qoyuldu və portal minlərlə istifadəçi üçün Vətən müharibəsində bələdçiyə çevrildi. 8 noyabr 2020-ci il Zəfər günündən başlayaraq  isə “Qərbi Azərbaycan Yaddaşı” layihəsinə start verildi. </a:t>
            </a:r>
            <a:endParaRPr lang="en-US" sz="1800" b="0" strike="noStrike" spc="-1">
              <a:solidFill>
                <a:srgbClr val="000000"/>
              </a:solidFill>
              <a:uFill>
                <a:solidFill>
                  <a:srgbClr val="FFFFFF"/>
                </a:solidFill>
              </a:uFill>
              <a:latin typeface="Arial"/>
            </a:endParaRPr>
          </a:p>
        </p:txBody>
      </p:sp>
      <p:sp>
        <p:nvSpPr>
          <p:cNvPr id="93" name="CustomShape 2"/>
          <p:cNvSpPr/>
          <p:nvPr/>
        </p:nvSpPr>
        <p:spPr>
          <a:xfrm>
            <a:off x="299880" y="438840"/>
            <a:ext cx="384948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1691BB"/>
                </a:solidFill>
                <a:uFill>
                  <a:solidFill>
                    <a:srgbClr val="FFFFFF"/>
                  </a:solidFill>
                </a:uFill>
                <a:latin typeface="Roboto"/>
              </a:rPr>
              <a:t>Layihə Haqqında</a:t>
            </a:r>
            <a:endParaRPr lang="en-US" sz="1800" b="0" strike="noStrike" spc="-1">
              <a:solidFill>
                <a:srgbClr val="000000"/>
              </a:solidFill>
              <a:uFill>
                <a:solidFill>
                  <a:srgbClr val="FFFFFF"/>
                </a:solidFill>
              </a:uFill>
              <a:latin typeface="Arial"/>
            </a:endParaRPr>
          </a:p>
        </p:txBody>
      </p:sp>
      <p:pic>
        <p:nvPicPr>
          <p:cNvPr id="94" name="Рисунок 6"/>
          <p:cNvPicPr/>
          <p:nvPr/>
        </p:nvPicPr>
        <p:blipFill>
          <a:blip r:embed="rId2"/>
          <a:stretch/>
        </p:blipFill>
        <p:spPr>
          <a:xfrm>
            <a:off x="9517320" y="566640"/>
            <a:ext cx="1660680" cy="456840"/>
          </a:xfrm>
          <a:prstGeom prst="rect">
            <a:avLst/>
          </a:prstGeom>
          <a:ln>
            <a:noFill/>
          </a:ln>
        </p:spPr>
      </p:pic>
      <p:sp>
        <p:nvSpPr>
          <p:cNvPr id="95" name="Line 3"/>
          <p:cNvSpPr/>
          <p:nvPr/>
        </p:nvSpPr>
        <p:spPr>
          <a:xfrm>
            <a:off x="689760" y="1133280"/>
            <a:ext cx="11111400" cy="360"/>
          </a:xfrm>
          <a:prstGeom prst="line">
            <a:avLst/>
          </a:prstGeom>
          <a:ln>
            <a:solidFill>
              <a:srgbClr val="1691BB"/>
            </a:solidFill>
            <a:roun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 name="CustomShape 1"/>
          <p:cNvSpPr/>
          <p:nvPr/>
        </p:nvSpPr>
        <p:spPr>
          <a:xfrm>
            <a:off x="4562640" y="1216080"/>
            <a:ext cx="7238520" cy="264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1" strike="noStrike" spc="-1">
                <a:solidFill>
                  <a:srgbClr val="5C5C69"/>
                </a:solidFill>
                <a:uFill>
                  <a:solidFill>
                    <a:srgbClr val="FFFFFF"/>
                  </a:solidFill>
                </a:uFill>
                <a:latin typeface="Roboto"/>
              </a:rPr>
              <a:t>Məqsədimiz Qərbi Azərbaycan (indiki Ermənistan Respublikası) ərazisindəki</a:t>
            </a:r>
            <a:r>
              <a:rPr lang="en-US" sz="1800" b="0" strike="noStrike" spc="-1">
                <a:solidFill>
                  <a:srgbClr val="5C5C69"/>
                </a:solidFill>
                <a:uFill>
                  <a:solidFill>
                    <a:srgbClr val="FFFFFF"/>
                  </a:solidFill>
                </a:uFill>
                <a:latin typeface="Roboto"/>
              </a:rPr>
              <a:t> qədim Azərbaycan məskənlərinin tarixi adlarını bərpa etmək, vətənlərini Sovet imperiyasının və erməni millətçilərinin təzyiqi altında tərk etməyə məcbur olmuş insanların mədəni irsini və yaddaşını elektron daşıyıcılara həkk etmək, bu insanları virtual məkanda birləşdirərək milləti böyük qayıdışa hazırlamaqdır.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1800" b="0" strike="noStrike" spc="-1">
                <a:solidFill>
                  <a:srgbClr val="5C5C69"/>
                </a:solidFill>
                <a:uFill>
                  <a:solidFill>
                    <a:srgbClr val="FFFFFF"/>
                  </a:solidFill>
                </a:uFill>
                <a:latin typeface="Roboto"/>
              </a:rPr>
              <a:t>GoMap.Az  portalı vasitəsi ilə həyata keçirilən bu layihənin əsas özəlliyi ondadır ki, burada bütün yaşayış məskənləri (şəhər, qəsəbə, kənd), tarixi yerlər, dağ zirvələri, göllər, çaylar və bulaqlar öz tarixi adları ilə, </a:t>
            </a:r>
            <a:r>
              <a:rPr lang="en-US" sz="1800" b="1" strike="noStrike" spc="-1">
                <a:solidFill>
                  <a:srgbClr val="5C5C69"/>
                </a:solidFill>
                <a:uFill>
                  <a:solidFill>
                    <a:srgbClr val="FFFFFF"/>
                  </a:solidFill>
                </a:uFill>
                <a:latin typeface="Roboto"/>
              </a:rPr>
              <a:t>Azərbaycan dilində</a:t>
            </a:r>
            <a:r>
              <a:rPr lang="en-US" sz="1800" b="0" strike="noStrike" spc="-1">
                <a:solidFill>
                  <a:srgbClr val="5C5C69"/>
                </a:solidFill>
                <a:uFill>
                  <a:solidFill>
                    <a:srgbClr val="FFFFFF"/>
                  </a:solidFill>
                </a:uFill>
                <a:latin typeface="Roboto"/>
              </a:rPr>
              <a:t> olan adlarla verilir və tarixi yaddaşı bərpa etmək üçün Qərbi Azərbaycan İcmasının və bu bölgə ilə bu və ya digər formada əlaqədar olan bütün soydaşlarımızın səylərini birləşdirir. Layihə XX əsr ərzində bir neçə dəfə öz tarixi yurdlarından qovulmuş soydaşlarımıza bir daha (hələlik virtual da olsa) o yerlərə səyahət etmək, Qərbi Azərbaycanda yaşadıqları şəhər və kəndlərdəki ünvanlarını paylaşmaq, o yerlərlə bağlı fotoları dərc etmək və itirilmiş insani əlaqələri bərpa etmək imkanı verir.</a:t>
            </a:r>
            <a:endParaRPr lang="en-US" sz="1800" b="0" strike="noStrike" spc="-1">
              <a:solidFill>
                <a:srgbClr val="000000"/>
              </a:solidFill>
              <a:uFill>
                <a:solidFill>
                  <a:srgbClr val="FFFFFF"/>
                </a:solidFill>
              </a:uFill>
              <a:latin typeface="Arial"/>
            </a:endParaRPr>
          </a:p>
        </p:txBody>
      </p:sp>
      <p:sp>
        <p:nvSpPr>
          <p:cNvPr id="97" name="CustomShape 2"/>
          <p:cNvSpPr/>
          <p:nvPr/>
        </p:nvSpPr>
        <p:spPr>
          <a:xfrm>
            <a:off x="496080" y="438840"/>
            <a:ext cx="182844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1691BB"/>
                </a:solidFill>
                <a:uFill>
                  <a:solidFill>
                    <a:srgbClr val="FFFFFF"/>
                  </a:solidFill>
                </a:uFill>
                <a:latin typeface="Roboto"/>
              </a:rPr>
              <a:t>Məqsəd</a:t>
            </a:r>
            <a:endParaRPr lang="en-US" sz="1800" b="0" strike="noStrike" spc="-1">
              <a:solidFill>
                <a:srgbClr val="000000"/>
              </a:solidFill>
              <a:uFill>
                <a:solidFill>
                  <a:srgbClr val="FFFFFF"/>
                </a:solidFill>
              </a:uFill>
              <a:latin typeface="Arial"/>
            </a:endParaRPr>
          </a:p>
        </p:txBody>
      </p:sp>
      <p:pic>
        <p:nvPicPr>
          <p:cNvPr id="98" name="Рисунок 6"/>
          <p:cNvPicPr/>
          <p:nvPr/>
        </p:nvPicPr>
        <p:blipFill>
          <a:blip r:embed="rId2"/>
          <a:stretch/>
        </p:blipFill>
        <p:spPr>
          <a:xfrm>
            <a:off x="9517320" y="566640"/>
            <a:ext cx="1660680" cy="456840"/>
          </a:xfrm>
          <a:prstGeom prst="rect">
            <a:avLst/>
          </a:prstGeom>
          <a:ln>
            <a:noFill/>
          </a:ln>
        </p:spPr>
      </p:pic>
      <p:sp>
        <p:nvSpPr>
          <p:cNvPr id="99" name="Line 3"/>
          <p:cNvSpPr/>
          <p:nvPr/>
        </p:nvSpPr>
        <p:spPr>
          <a:xfrm>
            <a:off x="689760" y="1133280"/>
            <a:ext cx="11111400" cy="360"/>
          </a:xfrm>
          <a:prstGeom prst="line">
            <a:avLst/>
          </a:prstGeom>
          <a:ln>
            <a:solidFill>
              <a:srgbClr val="1691BB"/>
            </a:solidFill>
            <a:round/>
          </a:ln>
        </p:spPr>
        <p:style>
          <a:lnRef idx="1">
            <a:schemeClr val="accent1"/>
          </a:lnRef>
          <a:fillRef idx="0">
            <a:schemeClr val="accent1"/>
          </a:fillRef>
          <a:effectRef idx="0">
            <a:schemeClr val="accent1"/>
          </a:effectRef>
          <a:fontRef idx="minor"/>
        </p:style>
      </p:sp>
      <p:pic>
        <p:nvPicPr>
          <p:cNvPr id="100" name="Рисунок 7"/>
          <p:cNvPicPr/>
          <p:nvPr/>
        </p:nvPicPr>
        <p:blipFill>
          <a:blip r:embed="rId3"/>
          <a:srcRect l="3366" r="2858"/>
          <a:stretch/>
        </p:blipFill>
        <p:spPr>
          <a:xfrm>
            <a:off x="506880" y="1354320"/>
            <a:ext cx="3905640" cy="2179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CustomShape 1"/>
          <p:cNvSpPr/>
          <p:nvPr/>
        </p:nvSpPr>
        <p:spPr>
          <a:xfrm>
            <a:off x="585360" y="1449000"/>
            <a:ext cx="6758280" cy="264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2000" b="0" strike="noStrike" spc="-1">
                <a:solidFill>
                  <a:srgbClr val="5C5C69"/>
                </a:solidFill>
                <a:uFill>
                  <a:solidFill>
                    <a:srgbClr val="FFFFFF"/>
                  </a:solidFill>
                </a:uFill>
                <a:latin typeface="Roboto"/>
              </a:rPr>
              <a:t>Layihənin əsas ideya müəllifi,  Qərbi Azərbaycan İcmasının sədri, millət vəkili, filologiya üzrə fəlsəfə doktoru, </a:t>
            </a:r>
            <a:r>
              <a:rPr lang="en-US" sz="2000" b="1" strike="noStrike" spc="-1">
                <a:solidFill>
                  <a:srgbClr val="5C5C69"/>
                </a:solidFill>
                <a:uFill>
                  <a:solidFill>
                    <a:srgbClr val="FFFFFF"/>
                  </a:solidFill>
                </a:uFill>
                <a:latin typeface="Roboto"/>
              </a:rPr>
              <a:t>Qərbi Azərbaycanın tarixinə, mədəniyyətinə, folkloruna və toponimlərinə dair</a:t>
            </a:r>
            <a:r>
              <a:rPr lang="en-US" sz="2000" b="0" strike="noStrike" spc="-1">
                <a:solidFill>
                  <a:srgbClr val="5C5C69"/>
                </a:solidFill>
                <a:uFill>
                  <a:solidFill>
                    <a:srgbClr val="FFFFFF"/>
                  </a:solidFill>
                </a:uFill>
                <a:latin typeface="Roboto"/>
              </a:rPr>
              <a:t> bir çox elmi əsərlərin müəllifi Əziz Ələkbərlidir. O, qədim torpaqlarımızda tarixi toponimlər və yaşayış məskənləri barədə ətraflı məlumatların toplanmasında SİNAM komandasına çox böyük yardım göstərmişdir.</a:t>
            </a:r>
            <a:endParaRPr lang="en-US" sz="1800" b="0" strike="noStrike" spc="-1">
              <a:solidFill>
                <a:srgbClr val="000000"/>
              </a:solidFill>
              <a:uFill>
                <a:solidFill>
                  <a:srgbClr val="FFFFFF"/>
                </a:solidFill>
              </a:uFill>
              <a:latin typeface="Arial"/>
            </a:endParaRPr>
          </a:p>
          <a:p>
            <a:pPr algn="just">
              <a:lnSpc>
                <a:spcPct val="100000"/>
              </a:lnSpc>
            </a:pPr>
            <a:endParaRPr lang="en-US" sz="1800" b="0" strike="noStrike" spc="-1">
              <a:solidFill>
                <a:srgbClr val="000000"/>
              </a:solidFill>
              <a:uFill>
                <a:solidFill>
                  <a:srgbClr val="FFFFFF"/>
                </a:solidFill>
              </a:uFill>
              <a:latin typeface="Arial"/>
            </a:endParaRPr>
          </a:p>
          <a:p>
            <a:pPr algn="just">
              <a:lnSpc>
                <a:spcPct val="100000"/>
              </a:lnSpc>
            </a:pPr>
            <a:r>
              <a:rPr lang="en-US" sz="2000" b="0" strike="noStrike" spc="-1">
                <a:solidFill>
                  <a:srgbClr val="5C5C69"/>
                </a:solidFill>
                <a:uFill>
                  <a:solidFill>
                    <a:srgbClr val="FFFFFF"/>
                  </a:solidFill>
                </a:uFill>
                <a:latin typeface="Roboto"/>
              </a:rPr>
              <a:t>Layihənin reallaşması Rəqəmsal İnkişaf və Nəqliyyat Nazirliyinin (RİNN) texniki dəstəyi sayəsində mümkün olmuşdur. RİNN həm ərazinin peyk fotoşəkillərini, həm də proqram təminatının yerləşdirilməsi üçün texniki platformanı təmin edərək layihənin qisa müddət ərzində həyata keçirilməsinə nail olmuşdur.</a:t>
            </a:r>
            <a:endParaRPr lang="en-US" sz="1800" b="0" strike="noStrike" spc="-1">
              <a:solidFill>
                <a:srgbClr val="000000"/>
              </a:solidFill>
              <a:uFill>
                <a:solidFill>
                  <a:srgbClr val="FFFFFF"/>
                </a:solidFill>
              </a:uFill>
              <a:latin typeface="Arial"/>
            </a:endParaRPr>
          </a:p>
        </p:txBody>
      </p:sp>
      <p:sp>
        <p:nvSpPr>
          <p:cNvPr id="102" name="CustomShape 2"/>
          <p:cNvSpPr/>
          <p:nvPr/>
        </p:nvSpPr>
        <p:spPr>
          <a:xfrm>
            <a:off x="204480" y="438840"/>
            <a:ext cx="266544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1691BB"/>
                </a:solidFill>
                <a:uFill>
                  <a:solidFill>
                    <a:srgbClr val="FFFFFF"/>
                  </a:solidFill>
                </a:uFill>
                <a:latin typeface="Roboto"/>
              </a:rPr>
              <a:t>Tərəfdaşlar</a:t>
            </a:r>
            <a:endParaRPr lang="en-US" sz="1800" b="0" strike="noStrike" spc="-1">
              <a:solidFill>
                <a:srgbClr val="000000"/>
              </a:solidFill>
              <a:uFill>
                <a:solidFill>
                  <a:srgbClr val="FFFFFF"/>
                </a:solidFill>
              </a:uFill>
              <a:latin typeface="Arial"/>
            </a:endParaRPr>
          </a:p>
        </p:txBody>
      </p:sp>
      <p:pic>
        <p:nvPicPr>
          <p:cNvPr id="103" name="Рисунок 6"/>
          <p:cNvPicPr/>
          <p:nvPr/>
        </p:nvPicPr>
        <p:blipFill>
          <a:blip r:embed="rId2"/>
          <a:stretch/>
        </p:blipFill>
        <p:spPr>
          <a:xfrm>
            <a:off x="9517320" y="566640"/>
            <a:ext cx="1660680" cy="456840"/>
          </a:xfrm>
          <a:prstGeom prst="rect">
            <a:avLst/>
          </a:prstGeom>
          <a:ln>
            <a:noFill/>
          </a:ln>
        </p:spPr>
      </p:pic>
      <p:sp>
        <p:nvSpPr>
          <p:cNvPr id="104" name="Line 3"/>
          <p:cNvSpPr/>
          <p:nvPr/>
        </p:nvSpPr>
        <p:spPr>
          <a:xfrm>
            <a:off x="689760" y="1133280"/>
            <a:ext cx="11111400" cy="360"/>
          </a:xfrm>
          <a:prstGeom prst="line">
            <a:avLst/>
          </a:prstGeom>
          <a:ln>
            <a:solidFill>
              <a:srgbClr val="1691BB"/>
            </a:solidFill>
            <a:round/>
          </a:ln>
        </p:spPr>
        <p:style>
          <a:lnRef idx="1">
            <a:schemeClr val="accent1"/>
          </a:lnRef>
          <a:fillRef idx="0">
            <a:schemeClr val="accent1"/>
          </a:fillRef>
          <a:effectRef idx="0">
            <a:schemeClr val="accent1"/>
          </a:effectRef>
          <a:fontRef idx="minor"/>
        </p:style>
      </p:sp>
      <p:pic>
        <p:nvPicPr>
          <p:cNvPr id="105" name="Рисунок 8"/>
          <p:cNvPicPr/>
          <p:nvPr/>
        </p:nvPicPr>
        <p:blipFill>
          <a:blip r:embed="rId3"/>
          <a:stretch/>
        </p:blipFill>
        <p:spPr>
          <a:xfrm>
            <a:off x="7481880" y="1485360"/>
            <a:ext cx="4252680" cy="4238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 name="CustomShape 1"/>
          <p:cNvSpPr/>
          <p:nvPr/>
        </p:nvSpPr>
        <p:spPr>
          <a:xfrm>
            <a:off x="2104920" y="1802880"/>
            <a:ext cx="10010520" cy="415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Öncə sol paneldəki bu ikon vasitəsi ilə qeydiyyatdan keçin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“Qərbi Azərbaycan Yaddaşı“ funksionalına keçin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Yaşayış məskəninin adını klikləyərək bu yerin tarixi barədə məlumatınızı dəqiqləşdirin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Neçə azərbaycanlının bu yurdu doğma hesab etdiyini göstərən ikonu klikləməklə sizdə bu siyahıya qoşulun.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Bu düyməni klikləyib Qərbi Azərbaycandakı doğma yurdunuz və özünüz haqqında məlumatı daxil edin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Yurdunuzun yerini xəritə üzərində bu ikonu klikləməklə dəqiqləşdirin</a:t>
            </a:r>
            <a:endParaRPr lang="en-US" sz="1800" b="0" strike="noStrike" spc="-1">
              <a:solidFill>
                <a:srgbClr val="000000"/>
              </a:solidFill>
              <a:uFill>
                <a:solidFill>
                  <a:srgbClr val="FFFFFF"/>
                </a:solidFill>
              </a:uFill>
              <a:latin typeface="Arial"/>
            </a:endParaRPr>
          </a:p>
          <a:p>
            <a:pPr>
              <a:lnSpc>
                <a:spcPct val="100000"/>
              </a:lnSpc>
            </a:pPr>
            <a:endParaRPr lang="en-US" sz="1800" b="0" strike="noStrike" spc="-1">
              <a:solidFill>
                <a:srgbClr val="000000"/>
              </a:solidFill>
              <a:uFill>
                <a:solidFill>
                  <a:srgbClr val="FFFFFF"/>
                </a:solidFill>
              </a:uFill>
              <a:latin typeface="Arial"/>
            </a:endParaRPr>
          </a:p>
          <a:p>
            <a:pPr marL="285840" indent="-285480">
              <a:lnSpc>
                <a:spcPct val="100000"/>
              </a:lnSpc>
              <a:buClr>
                <a:srgbClr val="878787"/>
              </a:buClr>
              <a:buFont typeface="Wingdings" charset="2"/>
              <a:buChar char=""/>
            </a:pPr>
            <a:r>
              <a:rPr lang="en-US" sz="1600" b="0" strike="noStrike" spc="-1">
                <a:solidFill>
                  <a:srgbClr val="878787"/>
                </a:solidFill>
                <a:uFill>
                  <a:solidFill>
                    <a:srgbClr val="FFFFFF"/>
                  </a:solidFill>
                </a:uFill>
                <a:latin typeface="Roboto"/>
              </a:rPr>
              <a:t>Doğma yurdunuzu sizə andıran fotoşəkilləri bu düyməni klikləməklə paylaşın </a:t>
            </a:r>
            <a:endParaRPr lang="en-US" sz="1800" b="0" strike="noStrike" spc="-1">
              <a:solidFill>
                <a:srgbClr val="000000"/>
              </a:solidFill>
              <a:uFill>
                <a:solidFill>
                  <a:srgbClr val="FFFFFF"/>
                </a:solidFill>
              </a:uFill>
              <a:latin typeface="Arial"/>
            </a:endParaRPr>
          </a:p>
        </p:txBody>
      </p:sp>
      <p:sp>
        <p:nvSpPr>
          <p:cNvPr id="107" name="CustomShape 2"/>
          <p:cNvSpPr/>
          <p:nvPr/>
        </p:nvSpPr>
        <p:spPr>
          <a:xfrm>
            <a:off x="367200" y="438840"/>
            <a:ext cx="277668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1691BB"/>
                </a:solidFill>
                <a:uFill>
                  <a:solidFill>
                    <a:srgbClr val="FFFFFF"/>
                  </a:solidFill>
                </a:uFill>
                <a:latin typeface="Roboto"/>
              </a:rPr>
              <a:t>Necə İşləyir</a:t>
            </a:r>
            <a:endParaRPr lang="en-US" sz="1800" b="0" strike="noStrike" spc="-1">
              <a:solidFill>
                <a:srgbClr val="000000"/>
              </a:solidFill>
              <a:uFill>
                <a:solidFill>
                  <a:srgbClr val="FFFFFF"/>
                </a:solidFill>
              </a:uFill>
              <a:latin typeface="Arial"/>
            </a:endParaRPr>
          </a:p>
        </p:txBody>
      </p:sp>
      <p:pic>
        <p:nvPicPr>
          <p:cNvPr id="108" name="Рисунок 6"/>
          <p:cNvPicPr/>
          <p:nvPr/>
        </p:nvPicPr>
        <p:blipFill>
          <a:blip r:embed="rId2"/>
          <a:stretch/>
        </p:blipFill>
        <p:spPr>
          <a:xfrm>
            <a:off x="9517320" y="566640"/>
            <a:ext cx="1660680" cy="456840"/>
          </a:xfrm>
          <a:prstGeom prst="rect">
            <a:avLst/>
          </a:prstGeom>
          <a:ln>
            <a:noFill/>
          </a:ln>
        </p:spPr>
      </p:pic>
      <p:pic>
        <p:nvPicPr>
          <p:cNvPr id="109" name="Рисунок 3"/>
          <p:cNvPicPr/>
          <p:nvPr/>
        </p:nvPicPr>
        <p:blipFill>
          <a:blip r:embed="rId3"/>
          <a:stretch/>
        </p:blipFill>
        <p:spPr>
          <a:xfrm>
            <a:off x="1461600" y="1802880"/>
            <a:ext cx="388800" cy="260640"/>
          </a:xfrm>
          <a:prstGeom prst="rect">
            <a:avLst/>
          </a:prstGeom>
          <a:ln>
            <a:noFill/>
          </a:ln>
        </p:spPr>
      </p:pic>
      <p:pic>
        <p:nvPicPr>
          <p:cNvPr id="110" name="Рисунок 5"/>
          <p:cNvPicPr/>
          <p:nvPr/>
        </p:nvPicPr>
        <p:blipFill>
          <a:blip r:embed="rId4"/>
          <a:stretch/>
        </p:blipFill>
        <p:spPr>
          <a:xfrm>
            <a:off x="1461600" y="2316240"/>
            <a:ext cx="388800" cy="260640"/>
          </a:xfrm>
          <a:prstGeom prst="rect">
            <a:avLst/>
          </a:prstGeom>
          <a:ln>
            <a:noFill/>
          </a:ln>
        </p:spPr>
      </p:pic>
      <p:pic>
        <p:nvPicPr>
          <p:cNvPr id="111" name="Рисунок 8"/>
          <p:cNvPicPr/>
          <p:nvPr/>
        </p:nvPicPr>
        <p:blipFill>
          <a:blip r:embed="rId5"/>
          <a:stretch/>
        </p:blipFill>
        <p:spPr>
          <a:xfrm>
            <a:off x="1460160" y="2829600"/>
            <a:ext cx="388800" cy="260640"/>
          </a:xfrm>
          <a:prstGeom prst="rect">
            <a:avLst/>
          </a:prstGeom>
          <a:ln>
            <a:noFill/>
          </a:ln>
        </p:spPr>
      </p:pic>
      <p:pic>
        <p:nvPicPr>
          <p:cNvPr id="112" name="Рисунок 10"/>
          <p:cNvPicPr/>
          <p:nvPr/>
        </p:nvPicPr>
        <p:blipFill>
          <a:blip r:embed="rId6"/>
          <a:stretch/>
        </p:blipFill>
        <p:spPr>
          <a:xfrm>
            <a:off x="1459080" y="3298320"/>
            <a:ext cx="388800" cy="260640"/>
          </a:xfrm>
          <a:prstGeom prst="rect">
            <a:avLst/>
          </a:prstGeom>
          <a:ln>
            <a:noFill/>
          </a:ln>
        </p:spPr>
      </p:pic>
      <p:pic>
        <p:nvPicPr>
          <p:cNvPr id="113" name="Рисунок 12"/>
          <p:cNvPicPr/>
          <p:nvPr/>
        </p:nvPicPr>
        <p:blipFill>
          <a:blip r:embed="rId7"/>
          <a:stretch/>
        </p:blipFill>
        <p:spPr>
          <a:xfrm>
            <a:off x="298800" y="3749040"/>
            <a:ext cx="1623960" cy="260640"/>
          </a:xfrm>
          <a:prstGeom prst="rect">
            <a:avLst/>
          </a:prstGeom>
          <a:ln>
            <a:noFill/>
          </a:ln>
        </p:spPr>
      </p:pic>
      <p:pic>
        <p:nvPicPr>
          <p:cNvPr id="114" name="Рисунок 14"/>
          <p:cNvPicPr/>
          <p:nvPr/>
        </p:nvPicPr>
        <p:blipFill>
          <a:blip r:embed="rId8"/>
          <a:stretch/>
        </p:blipFill>
        <p:spPr>
          <a:xfrm>
            <a:off x="1132560" y="4116240"/>
            <a:ext cx="759960" cy="533520"/>
          </a:xfrm>
          <a:prstGeom prst="rect">
            <a:avLst/>
          </a:prstGeom>
          <a:ln>
            <a:noFill/>
          </a:ln>
        </p:spPr>
      </p:pic>
      <p:pic>
        <p:nvPicPr>
          <p:cNvPr id="115" name="Рисунок 16"/>
          <p:cNvPicPr/>
          <p:nvPr/>
        </p:nvPicPr>
        <p:blipFill>
          <a:blip r:embed="rId9"/>
          <a:stretch/>
        </p:blipFill>
        <p:spPr>
          <a:xfrm>
            <a:off x="1459080" y="4761720"/>
            <a:ext cx="433440" cy="290520"/>
          </a:xfrm>
          <a:prstGeom prst="rect">
            <a:avLst/>
          </a:prstGeom>
          <a:ln>
            <a:noFill/>
          </a:ln>
        </p:spPr>
      </p:pic>
      <p:pic>
        <p:nvPicPr>
          <p:cNvPr id="116" name="Рисунок 18"/>
          <p:cNvPicPr/>
          <p:nvPr/>
        </p:nvPicPr>
        <p:blipFill>
          <a:blip r:embed="rId10"/>
          <a:stretch/>
        </p:blipFill>
        <p:spPr>
          <a:xfrm>
            <a:off x="1458360" y="5240160"/>
            <a:ext cx="433440" cy="290520"/>
          </a:xfrm>
          <a:prstGeom prst="rect">
            <a:avLst/>
          </a:prstGeom>
          <a:ln>
            <a:noFill/>
          </a:ln>
        </p:spPr>
      </p:pic>
      <p:sp>
        <p:nvSpPr>
          <p:cNvPr id="117" name="Line 3"/>
          <p:cNvSpPr/>
          <p:nvPr/>
        </p:nvSpPr>
        <p:spPr>
          <a:xfrm>
            <a:off x="689760" y="1133280"/>
            <a:ext cx="11111400" cy="360"/>
          </a:xfrm>
          <a:prstGeom prst="line">
            <a:avLst/>
          </a:prstGeom>
          <a:ln>
            <a:solidFill>
              <a:srgbClr val="1691BB"/>
            </a:solidFill>
            <a:roun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8" name="Рисунок 14"/>
          <p:cNvPicPr/>
          <p:nvPr/>
        </p:nvPicPr>
        <p:blipFill>
          <a:blip r:embed="rId3"/>
          <a:stretch/>
        </p:blipFill>
        <p:spPr>
          <a:xfrm>
            <a:off x="2633040" y="244440"/>
            <a:ext cx="6045480" cy="6026040"/>
          </a:xfrm>
          <a:prstGeom prst="rect">
            <a:avLst/>
          </a:prstGeom>
          <a:ln>
            <a:noFill/>
          </a:ln>
        </p:spPr>
      </p:pic>
      <p:sp>
        <p:nvSpPr>
          <p:cNvPr id="119" name="CustomShape 1"/>
          <p:cNvSpPr/>
          <p:nvPr/>
        </p:nvSpPr>
        <p:spPr>
          <a:xfrm>
            <a:off x="1314720" y="849600"/>
            <a:ext cx="9088200" cy="32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90000"/>
              </a:lnSpc>
            </a:pPr>
            <a:r>
              <a:rPr lang="en-US" sz="4800" b="1" strike="noStrike" spc="-1">
                <a:solidFill>
                  <a:srgbClr val="1691BB"/>
                </a:solidFill>
                <a:uFill>
                  <a:solidFill>
                    <a:srgbClr val="FFFFFF"/>
                  </a:solidFill>
                </a:uFill>
                <a:latin typeface="Roboto"/>
                <a:ea typeface="Roboto"/>
              </a:rPr>
              <a:t>DİQQƏTİNİZ ÜÇÜN TƏŞƏKKÜRLƏR!</a:t>
            </a:r>
            <a:endParaRPr lang="en-US" sz="1800" b="0" strike="noStrike" spc="-1">
              <a:solidFill>
                <a:srgbClr val="000000"/>
              </a:solidFill>
              <a:uFill>
                <a:solidFill>
                  <a:srgbClr val="FFFFFF"/>
                </a:solidFill>
              </a:uFill>
              <a:latin typeface="Arial"/>
            </a:endParaRPr>
          </a:p>
        </p:txBody>
      </p:sp>
      <p:pic>
        <p:nvPicPr>
          <p:cNvPr id="120" name="Рисунок 11"/>
          <p:cNvPicPr/>
          <p:nvPr/>
        </p:nvPicPr>
        <p:blipFill>
          <a:blip r:embed="rId4"/>
          <a:stretch/>
        </p:blipFill>
        <p:spPr>
          <a:xfrm>
            <a:off x="4737600" y="5425200"/>
            <a:ext cx="2278800" cy="637920"/>
          </a:xfrm>
          <a:prstGeom prst="rect">
            <a:avLst/>
          </a:prstGeom>
          <a:ln>
            <a:noFill/>
          </a:ln>
        </p:spPr>
      </p:pic>
      <p:pic>
        <p:nvPicPr>
          <p:cNvPr id="121" name="Рисунок 12"/>
          <p:cNvPicPr/>
          <p:nvPr/>
        </p:nvPicPr>
        <p:blipFill>
          <a:blip r:embed="rId5"/>
          <a:stretch/>
        </p:blipFill>
        <p:spPr>
          <a:xfrm>
            <a:off x="1397880" y="5346360"/>
            <a:ext cx="813240" cy="779760"/>
          </a:xfrm>
          <a:prstGeom prst="rect">
            <a:avLst/>
          </a:prstGeom>
          <a:ln>
            <a:noFill/>
          </a:ln>
        </p:spPr>
      </p:pic>
      <p:pic>
        <p:nvPicPr>
          <p:cNvPr id="122" name="Рисунок 13"/>
          <p:cNvPicPr/>
          <p:nvPr/>
        </p:nvPicPr>
        <p:blipFill>
          <a:blip r:embed="rId6"/>
          <a:stretch/>
        </p:blipFill>
        <p:spPr>
          <a:xfrm>
            <a:off x="9278640" y="5560200"/>
            <a:ext cx="1798920" cy="423720"/>
          </a:xfrm>
          <a:prstGeom prst="rect">
            <a:avLst/>
          </a:prstGeom>
          <a:ln>
            <a:noFill/>
          </a:ln>
        </p:spPr>
      </p:pic>
      <p:pic>
        <p:nvPicPr>
          <p:cNvPr id="123" name="Рисунок 15"/>
          <p:cNvPicPr/>
          <p:nvPr/>
        </p:nvPicPr>
        <p:blipFill>
          <a:blip r:embed="rId7"/>
          <a:stretch/>
        </p:blipFill>
        <p:spPr>
          <a:xfrm>
            <a:off x="9474840" y="317520"/>
            <a:ext cx="1834200" cy="5047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1000"/>
                                  </p:stCondLst>
                                  <p:childTnLst>
                                    <p:set>
                                      <p:cBhvr>
                                        <p:cTn id="6" dur="1" fill="hold">
                                          <p:stCondLst>
                                            <p:cond delay="0"/>
                                          </p:stCondLst>
                                        </p:cTn>
                                        <p:tgtEl>
                                          <p:spTgt spid="119"/>
                                        </p:tgtEl>
                                        <p:attrNameLst>
                                          <p:attrName>style.visibility</p:attrName>
                                        </p:attrNameLst>
                                      </p:cBhvr>
                                      <p:to>
                                        <p:strVal val="visible"/>
                                      </p:to>
                                    </p:set>
                                    <p:animEffect transition="in" filter="fade">
                                      <p:cBhvr additive="repl">
                                        <p:cTn id="7" dur="7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етро">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435</Words>
  <Application>Microsoft Office PowerPoint</Application>
  <PresentationFormat>Широкоэкранный</PresentationFormat>
  <Paragraphs>30</Paragraphs>
  <Slides>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6</vt:i4>
      </vt:variant>
    </vt:vector>
  </HeadingPairs>
  <TitlesOfParts>
    <vt:vector size="15" baseType="lpstr">
      <vt:lpstr>Arial</vt:lpstr>
      <vt:lpstr>Calibri</vt:lpstr>
      <vt:lpstr>Calibri Light</vt:lpstr>
      <vt:lpstr>Roboto</vt:lpstr>
      <vt:lpstr>Symbol</vt:lpstr>
      <vt:lpstr>Times New Roman</vt:lpstr>
      <vt:lpstr>Wingdings</vt:lpstr>
      <vt:lpstr>Office Theme</vt:lpstr>
      <vt:lpstr>Ретро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Qərbi Azərbaycan</dc:title>
  <dc:subject/>
  <dc:creator>Kamran Nabiyev</dc:creator>
  <dc:description/>
  <cp:lastModifiedBy>Xotese</cp:lastModifiedBy>
  <cp:revision>7</cp:revision>
  <dcterms:created xsi:type="dcterms:W3CDTF">2021-11-29T07:13:00Z</dcterms:created>
  <dcterms:modified xsi:type="dcterms:W3CDTF">2022-01-07T10:55:58Z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6</vt:i4>
  </property>
</Properties>
</file>